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18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EA5AE-CD1D-4BB3-AAAF-35FEBE5829E7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9A7BC-2AD6-4087-8C26-EF6C82F02A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1248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6A506-FAD8-42E2-874A-D6FF17050200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F79F1-340E-4DE1-9AF4-A8841B1443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0977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9C8A5BD-F3E3-4A03-A003-9D63B710C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928" y="509422"/>
            <a:ext cx="6213895" cy="2387600"/>
          </a:xfr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Рамка 6">
            <a:extLst>
              <a:ext uri="{FF2B5EF4-FFF2-40B4-BE49-F238E27FC236}">
                <a16:creationId xmlns="" xmlns:a16="http://schemas.microsoft.com/office/drawing/2014/main" id="{B2CD82D2-BFB3-4B32-BAAF-7009848A216C}"/>
              </a:ext>
            </a:extLst>
          </p:cNvPr>
          <p:cNvSpPr/>
          <p:nvPr userDrawn="1"/>
        </p:nvSpPr>
        <p:spPr>
          <a:xfrm>
            <a:off x="7073661" y="1462672"/>
            <a:ext cx="3942271" cy="3692106"/>
          </a:xfrm>
          <a:prstGeom prst="frame">
            <a:avLst>
              <a:gd name="adj1" fmla="val 876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Рамка 7">
            <a:extLst>
              <a:ext uri="{FF2B5EF4-FFF2-40B4-BE49-F238E27FC236}">
                <a16:creationId xmlns="" xmlns:a16="http://schemas.microsoft.com/office/drawing/2014/main" id="{9F4B6123-40BE-4E21-A048-402172CE3EDB}"/>
              </a:ext>
            </a:extLst>
          </p:cNvPr>
          <p:cNvSpPr/>
          <p:nvPr userDrawn="1"/>
        </p:nvSpPr>
        <p:spPr>
          <a:xfrm>
            <a:off x="6028427" y="3509963"/>
            <a:ext cx="2090467" cy="1957812"/>
          </a:xfrm>
          <a:prstGeom prst="frame">
            <a:avLst>
              <a:gd name="adj1" fmla="val 507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Рамка 8">
            <a:extLst>
              <a:ext uri="{FF2B5EF4-FFF2-40B4-BE49-F238E27FC236}">
                <a16:creationId xmlns="" xmlns:a16="http://schemas.microsoft.com/office/drawing/2014/main" id="{65AE3CB2-356C-4971-A983-7D730366CCA3}"/>
              </a:ext>
            </a:extLst>
          </p:cNvPr>
          <p:cNvSpPr/>
          <p:nvPr userDrawn="1"/>
        </p:nvSpPr>
        <p:spPr>
          <a:xfrm>
            <a:off x="10341045" y="1863306"/>
            <a:ext cx="1372189" cy="1285114"/>
          </a:xfrm>
          <a:prstGeom prst="frame">
            <a:avLst>
              <a:gd name="adj1" fmla="val 2153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Рамка 9">
            <a:extLst>
              <a:ext uri="{FF2B5EF4-FFF2-40B4-BE49-F238E27FC236}">
                <a16:creationId xmlns="" xmlns:a16="http://schemas.microsoft.com/office/drawing/2014/main" id="{A3AC2540-8CC3-4880-973D-39C4A5B2C866}"/>
              </a:ext>
            </a:extLst>
          </p:cNvPr>
          <p:cNvSpPr/>
          <p:nvPr userDrawn="1"/>
        </p:nvSpPr>
        <p:spPr>
          <a:xfrm>
            <a:off x="10899120" y="5253486"/>
            <a:ext cx="864435" cy="809580"/>
          </a:xfrm>
          <a:prstGeom prst="frame">
            <a:avLst>
              <a:gd name="adj1" fmla="val 1801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Рамка 10">
            <a:extLst>
              <a:ext uri="{FF2B5EF4-FFF2-40B4-BE49-F238E27FC236}">
                <a16:creationId xmlns="" xmlns:a16="http://schemas.microsoft.com/office/drawing/2014/main" id="{24B37C98-C20F-4572-A0B3-9A30C060E673}"/>
              </a:ext>
            </a:extLst>
          </p:cNvPr>
          <p:cNvSpPr/>
          <p:nvPr userDrawn="1"/>
        </p:nvSpPr>
        <p:spPr>
          <a:xfrm>
            <a:off x="7073660" y="367769"/>
            <a:ext cx="864435" cy="809580"/>
          </a:xfrm>
          <a:prstGeom prst="frame">
            <a:avLst>
              <a:gd name="adj1" fmla="val 507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="" xmlns:a16="http://schemas.microsoft.com/office/drawing/2014/main" id="{BE2704EA-4FB2-4C03-8579-31DE623FBACB}"/>
              </a:ext>
            </a:extLst>
          </p:cNvPr>
          <p:cNvCxnSpPr/>
          <p:nvPr userDrawn="1"/>
        </p:nvCxnSpPr>
        <p:spPr>
          <a:xfrm>
            <a:off x="324928" y="3148420"/>
            <a:ext cx="3256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Рамка 13">
            <a:extLst>
              <a:ext uri="{FF2B5EF4-FFF2-40B4-BE49-F238E27FC236}">
                <a16:creationId xmlns="" xmlns:a16="http://schemas.microsoft.com/office/drawing/2014/main" id="{D0405E18-A2A3-481D-9AAA-A0F57E658EFD}"/>
              </a:ext>
            </a:extLst>
          </p:cNvPr>
          <p:cNvSpPr/>
          <p:nvPr userDrawn="1"/>
        </p:nvSpPr>
        <p:spPr>
          <a:xfrm>
            <a:off x="1551319" y="4251064"/>
            <a:ext cx="2090468" cy="1957813"/>
          </a:xfrm>
          <a:prstGeom prst="frame">
            <a:avLst>
              <a:gd name="adj1" fmla="val 876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Рамка 14">
            <a:extLst>
              <a:ext uri="{FF2B5EF4-FFF2-40B4-BE49-F238E27FC236}">
                <a16:creationId xmlns="" xmlns:a16="http://schemas.microsoft.com/office/drawing/2014/main" id="{856D71DE-E397-4F9D-B792-3C8AD992C725}"/>
              </a:ext>
            </a:extLst>
          </p:cNvPr>
          <p:cNvSpPr/>
          <p:nvPr userDrawn="1"/>
        </p:nvSpPr>
        <p:spPr>
          <a:xfrm>
            <a:off x="3728041" y="3870805"/>
            <a:ext cx="1108512" cy="1038169"/>
          </a:xfrm>
          <a:prstGeom prst="frame">
            <a:avLst>
              <a:gd name="adj1" fmla="val 507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1251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0CE1B61-6B95-4BD5-8A8D-1D38E044E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B8D949E-00E3-4E89-BDBA-3FEE4D9B6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E0EA7D8-F2EA-4924-A23F-7DC5190A4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D0787AF-BD7C-48AB-A66B-871CED0DC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50788B5-9088-4EE2-923A-0F8A8A4FE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A2B19A3-EB7D-4A88-8805-5E6C27AF5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5034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02D1719-7033-4D9A-9FD6-5DBEEA692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9DCF4EE6-5B59-496F-9D4D-61B4B48629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A385C1F-4137-489E-8BEA-D8770E305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097D53E-C5F2-419B-B7DE-B8FDEAA8D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2728815-9B6A-47ED-A1C6-758ED0278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21465B1-5930-48A5-949C-78766C92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374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E55384A-2762-4F3E-8806-B3A5C6F06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741E803A-2F86-42B3-8A99-5778A46F3C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3EFCBE6-377D-45C4-B439-8BA847A3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B1868BC-E866-4191-ADB2-04008F048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E3D40CB-055A-4876-8367-E24403B13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7782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8EBD639C-F8D5-4C53-BDD5-46D714504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FC63352-AA8D-4692-8689-35F8ACF46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AF3408F-67D7-410B-8DC0-BC1D187EF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A86EB4D-4E1A-43CD-AECA-1F260BD2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90ED966-1029-4BE5-A6D1-395C76E1D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5591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DDFDD1-73D5-463D-B7B9-B39F7B2F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35" y="375112"/>
            <a:ext cx="5625000" cy="668887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E1EF14B-4156-4532-A398-ABD8355C3859}"/>
              </a:ext>
            </a:extLst>
          </p:cNvPr>
          <p:cNvSpPr/>
          <p:nvPr userDrawn="1"/>
        </p:nvSpPr>
        <p:spPr>
          <a:xfrm>
            <a:off x="0" y="4149000"/>
            <a:ext cx="8976000" cy="271103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13500000" algn="br" rotWithShape="0">
              <a:schemeClr val="accent2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D7A1320A-1390-44C8-9D96-457E4E8D51F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65631" y="375112"/>
            <a:ext cx="5220737" cy="6127750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398A2C93-7DAF-47FE-936C-C92361EFF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9414" y="1314450"/>
            <a:ext cx="5625000" cy="2114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199896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7DFAA08-4FC2-45F2-AA2E-AE1BA6DBE2C1}"/>
              </a:ext>
            </a:extLst>
          </p:cNvPr>
          <p:cNvSpPr/>
          <p:nvPr userDrawn="1"/>
        </p:nvSpPr>
        <p:spPr>
          <a:xfrm>
            <a:off x="6861000" y="0"/>
            <a:ext cx="5326567" cy="68600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DDFDD1-73D5-463D-B7B9-B39F7B2F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35" y="375112"/>
            <a:ext cx="5625000" cy="668887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E1EF14B-4156-4532-A398-ABD8355C3859}"/>
              </a:ext>
            </a:extLst>
          </p:cNvPr>
          <p:cNvSpPr/>
          <p:nvPr userDrawn="1"/>
        </p:nvSpPr>
        <p:spPr>
          <a:xfrm>
            <a:off x="0" y="5184000"/>
            <a:ext cx="3531000" cy="167603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398A2C93-7DAF-47FE-936C-C92361EFF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9414" y="1314450"/>
            <a:ext cx="5625000" cy="2114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431900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ECDEB28-B214-4A65-9CFF-3052859A5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C65D21D-D4A9-4E80-B2E0-922872743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5011"/>
            <a:ext cx="10515600" cy="41719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647B320-58C3-4DBF-A296-EBEC85782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DFA83A8-4039-4938-97D2-6B80C63A4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EADD809-D4AD-4728-97EC-7028906F3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D438EE6-A199-4C90-A36F-23760ECB52C1}"/>
              </a:ext>
            </a:extLst>
          </p:cNvPr>
          <p:cNvSpPr/>
          <p:nvPr userDrawn="1"/>
        </p:nvSpPr>
        <p:spPr>
          <a:xfrm>
            <a:off x="0" y="6176962"/>
            <a:ext cx="12187567" cy="68306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8161805B-D72F-4036-927F-88EF4E2739F0}"/>
              </a:ext>
            </a:extLst>
          </p:cNvPr>
          <p:cNvSpPr/>
          <p:nvPr userDrawn="1"/>
        </p:nvSpPr>
        <p:spPr>
          <a:xfrm>
            <a:off x="0" y="1646238"/>
            <a:ext cx="12192000" cy="17938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4896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8E8277-7A9E-42D5-8116-5A6B10DE7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7D397DC-F0AA-4929-B157-144B33082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9B51BF0-D7FD-4055-9ED0-D1116661B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196E0C6-626F-4D9A-938C-70599D2FC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EED1FD2-9FAD-499F-86DC-067185951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9373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EEC5A4-3B24-4F1C-B28C-39C4C7F90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AC7AE0C-FF0D-4332-B49E-3B6B79ECF8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3BCDFB5-C2F3-4AC2-9052-24058850C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51159F2-B661-4598-8FF8-5D4A47C59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8971E864-CAF8-4B65-B946-E2A52EA0B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49CAB32-FCC0-4040-964B-9EAAAB169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3717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DDAEEB1-002A-4FCE-89FE-4A08B3CB2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782A806-4929-4C56-86D0-6BB4C828A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53604A8-E615-45F1-A383-70A0DBC8D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AB4915D5-08FE-4498-B2C9-E11D90889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D061C468-33C0-4A89-9E00-758987B020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349DA2D8-F498-4A02-84FB-4A29C26DE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042AB6F8-5F7A-4277-9249-A2B12CD38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B3C17D11-7E3E-4EA5-9D51-3CAD8A1C0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6649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7FBBE04-3D4C-49C5-8433-7657C5432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68B70D68-1350-43C2-BFF0-87BC3FAA5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02F355E9-67BC-4E51-B9C5-CCC1DECD8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421667EB-355F-4E9A-8183-FDFE498CE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0551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72C3B37D-6568-4C64-BFCF-70D6732F2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E685F413-180A-410E-94F2-BF5D7D5E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B7B98603-6EE0-42FD-A07A-FFECE42CA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4111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41C446B-51D6-40B2-9473-B57A997B1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A7C6C79-DA40-490C-9CA8-7AC21CF12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7F4322C-FE74-4650-B1D4-D03FDB8593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B30ED1B-540E-4DE7-8E5E-DCCFE0F34F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6EF205E-BA47-48C8-88BF-B84A32F99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5"/>
            <a:extLst>
              <a:ext uri="{FF2B5EF4-FFF2-40B4-BE49-F238E27FC236}">
                <a16:creationId xmlns="" xmlns:a16="http://schemas.microsoft.com/office/drawing/2014/main" id="{8856EEBA-578F-43FB-94EF-29B9A31542C1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60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5DE3003-C145-48A7-A124-4A080A6F2E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6868" y="3180862"/>
            <a:ext cx="6213895" cy="578717"/>
          </a:xfrm>
        </p:spPr>
        <p:txBody>
          <a:bodyPr>
            <a:noAutofit/>
          </a:bodyPr>
          <a:lstStyle/>
          <a:p>
            <a:pPr algn="l"/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E018EB4E-1747-6C41-DCE3-F2C0141EDF8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12"/>
            <a:ext cx="1752450" cy="15447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8826CDC-3B87-E900-3D11-77866C397D94}"/>
              </a:ext>
            </a:extLst>
          </p:cNvPr>
          <p:cNvSpPr txBox="1"/>
          <p:nvPr/>
        </p:nvSpPr>
        <p:spPr>
          <a:xfrm>
            <a:off x="1598159" y="281076"/>
            <a:ext cx="54431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+mj-lt"/>
              </a:rPr>
              <a:t>МЕДИЦИНСКИЙ КЛАСС</a:t>
            </a:r>
          </a:p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+mj-lt"/>
              </a:rPr>
              <a:t>Естественно-научное </a:t>
            </a:r>
            <a:r>
              <a:rPr lang="ru-RU" sz="2000" b="1" dirty="0">
                <a:solidFill>
                  <a:srgbClr val="7030A0"/>
                </a:solidFill>
                <a:latin typeface="+mj-lt"/>
              </a:rPr>
              <a:t>направление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DE54B045-383A-76AF-F277-161209BFAE79}"/>
              </a:ext>
            </a:extLst>
          </p:cNvPr>
          <p:cNvSpPr txBox="1"/>
          <p:nvPr/>
        </p:nvSpPr>
        <p:spPr>
          <a:xfrm>
            <a:off x="696895" y="6384303"/>
            <a:ext cx="6508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Главное результат: Успешные по собственному выбору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35F331D-95D5-9A6F-492F-89C6D20BCE49}"/>
              </a:ext>
            </a:extLst>
          </p:cNvPr>
          <p:cNvSpPr txBox="1"/>
          <p:nvPr/>
        </p:nvSpPr>
        <p:spPr>
          <a:xfrm>
            <a:off x="8904303" y="6226952"/>
            <a:ext cx="2904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Учебный год 2024 - 2025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01904" y="1766491"/>
            <a:ext cx="1428988" cy="1414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27938" y="3938953"/>
            <a:ext cx="1101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5 класс:</a:t>
            </a:r>
          </a:p>
          <a:p>
            <a:r>
              <a:rPr lang="ru-RU" dirty="0" err="1" smtClean="0"/>
              <a:t>Экотропа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679584" y="4394773"/>
            <a:ext cx="1884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6класс: Биологическая лаборатория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099184" y="3676722"/>
            <a:ext cx="1884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7 класс:</a:t>
            </a:r>
          </a:p>
          <a:p>
            <a:pPr algn="ctr"/>
            <a:r>
              <a:rPr lang="ru-RU" dirty="0" smtClean="0"/>
              <a:t> Шаги в химию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7470784" y="1867345"/>
            <a:ext cx="1884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8 класс:</a:t>
            </a:r>
          </a:p>
          <a:p>
            <a:pPr algn="ctr"/>
            <a:r>
              <a:rPr lang="ru-RU" dirty="0" smtClean="0"/>
              <a:t> Первая медицинская помощь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8639185" y="3261223"/>
            <a:ext cx="18842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9</a:t>
            </a:r>
            <a:r>
              <a:rPr lang="ru-RU" dirty="0" smtClean="0"/>
              <a:t> класс:</a:t>
            </a:r>
          </a:p>
          <a:p>
            <a:pPr algn="ctr"/>
            <a:r>
              <a:rPr lang="ru-RU" dirty="0" smtClean="0"/>
              <a:t> Подготовка к сдаче профильных предметов</a:t>
            </a:r>
            <a:endParaRPr lang="ru-RU" dirty="0"/>
          </a:p>
        </p:txBody>
      </p:sp>
      <p:pic>
        <p:nvPicPr>
          <p:cNvPr id="7" name="Picture 2" descr="Picture backgrou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35447" y="430425"/>
            <a:ext cx="781538" cy="681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59508" y="1624951"/>
            <a:ext cx="6681792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prstClr val="black"/>
                </a:solidFill>
                <a:latin typeface="Calibri Light" panose="020F0302020204030204"/>
              </a:rPr>
              <a:t>Углубленное изучение: </a:t>
            </a:r>
            <a:r>
              <a:rPr lang="ru-RU" sz="1400" b="1" i="1" dirty="0">
                <a:solidFill>
                  <a:prstClr val="black"/>
                </a:solidFill>
                <a:latin typeface="Calibri Light" panose="020F0302020204030204"/>
              </a:rPr>
              <a:t>за счет части формируемой участниками образовательных отношений, персонифицированного дополнительного образования (ПФДО), внеурочной деятельности 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prstClr val="black"/>
                </a:solidFill>
                <a:latin typeface="Calibri Light" panose="020F0302020204030204"/>
              </a:rPr>
              <a:t>Углубление в предметы: </a:t>
            </a:r>
            <a:r>
              <a:rPr lang="ru-RU" b="1" i="1" dirty="0" smtClean="0">
                <a:solidFill>
                  <a:srgbClr val="FF0000"/>
                </a:solidFill>
                <a:latin typeface="Calibri Light" panose="020F0302020204030204"/>
              </a:rPr>
              <a:t>экология, биология, химия</a:t>
            </a:r>
            <a:endParaRPr lang="ru-RU" b="1" dirty="0">
              <a:solidFill>
                <a:prstClr val="black"/>
              </a:solidFill>
              <a:latin typeface="Calibri Light" panose="020F0302020204030204"/>
            </a:endParaRPr>
          </a:p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prstClr val="black"/>
                </a:solidFill>
                <a:latin typeface="Calibri Light" panose="020F0302020204030204"/>
              </a:rPr>
              <a:t>Подготовка </a:t>
            </a:r>
            <a:r>
              <a:rPr lang="ru-RU" b="1" dirty="0">
                <a:solidFill>
                  <a:prstClr val="black"/>
                </a:solidFill>
                <a:latin typeface="Calibri Light" panose="020F0302020204030204"/>
              </a:rPr>
              <a:t>к сдаче профильных предметов:</a:t>
            </a:r>
            <a:br>
              <a:rPr lang="ru-RU" b="1" dirty="0">
                <a:solidFill>
                  <a:prstClr val="black"/>
                </a:solidFill>
                <a:latin typeface="Calibri Light" panose="020F0302020204030204"/>
              </a:rPr>
            </a:br>
            <a:r>
              <a:rPr lang="ru-RU" sz="1600" b="1" i="1" dirty="0">
                <a:solidFill>
                  <a:prstClr val="black"/>
                </a:solidFill>
                <a:latin typeface="Calibri Light" panose="020F0302020204030204"/>
              </a:rPr>
              <a:t>(</a:t>
            </a:r>
            <a:r>
              <a:rPr lang="ru-RU" sz="1400" b="1" i="1" dirty="0">
                <a:solidFill>
                  <a:prstClr val="black"/>
                </a:solidFill>
                <a:latin typeface="Calibri Light" panose="020F0302020204030204"/>
              </a:rPr>
              <a:t>Платные образовательные услуги)</a:t>
            </a:r>
          </a:p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prstClr val="black"/>
                </a:solidFill>
                <a:latin typeface="Calibri Light" panose="020F0302020204030204"/>
              </a:rPr>
              <a:t>Проектная деятельность и Олимпиадное движение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74113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2308</TotalTime>
  <Words>81</Words>
  <Application>Microsoft Office PowerPoint</Application>
  <PresentationFormat>Произвольный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XXX</cp:lastModifiedBy>
  <cp:revision>49</cp:revision>
  <cp:lastPrinted>2024-02-08T10:58:57Z</cp:lastPrinted>
  <dcterms:created xsi:type="dcterms:W3CDTF">2021-05-05T06:53:09Z</dcterms:created>
  <dcterms:modified xsi:type="dcterms:W3CDTF">2024-06-11T12:20:47Z</dcterms:modified>
</cp:coreProperties>
</file>